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8" r:id="rId3"/>
    <p:sldId id="288" r:id="rId4"/>
    <p:sldId id="282" r:id="rId5"/>
    <p:sldId id="293" r:id="rId6"/>
    <p:sldId id="289" r:id="rId7"/>
    <p:sldId id="294" r:id="rId8"/>
    <p:sldId id="295" r:id="rId9"/>
    <p:sldId id="296" r:id="rId10"/>
    <p:sldId id="297" r:id="rId11"/>
    <p:sldId id="291" r:id="rId12"/>
    <p:sldId id="298" r:id="rId13"/>
    <p:sldId id="279" r:id="rId14"/>
  </p:sldIdLst>
  <p:sldSz cx="15328900" cy="104775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4622" autoAdjust="0"/>
  </p:normalViewPr>
  <p:slideViewPr>
    <p:cSldViewPr>
      <p:cViewPr varScale="1">
        <p:scale>
          <a:sx n="58" d="100"/>
          <a:sy n="58" d="100"/>
        </p:scale>
        <p:origin x="150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5F341-3319-4204-8535-4324083245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685800"/>
            <a:ext cx="5016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D7240-7D96-4629-BF11-06F58E77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350" y="3254375"/>
            <a:ext cx="13030200" cy="22463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8700" y="5937250"/>
            <a:ext cx="10731500" cy="26781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utoShape 2" descr="Image of 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C:\Users\win10\Downloads\Untitled design (3)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10185" r="5660" b="11790"/>
          <a:stretch/>
        </p:blipFill>
        <p:spPr bwMode="auto">
          <a:xfrm>
            <a:off x="730250" y="2419350"/>
            <a:ext cx="13944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9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9100"/>
            <a:ext cx="14562138" cy="1238250"/>
          </a:xfrm>
          <a:solidFill>
            <a:srgbClr val="5FB0DC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utoShape 2" descr="Image of 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C:\Users\win10\Downloads\Untitled design (4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993"/>
            <a:ext cx="15328900" cy="86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016333" y="10108168"/>
            <a:ext cx="228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www.floretcenter.org </a:t>
            </a:r>
          </a:p>
        </p:txBody>
      </p:sp>
    </p:spTree>
    <p:extLst>
      <p:ext uri="{BB962C8B-B14F-4D97-AF65-F5344CB8AC3E}">
        <p14:creationId xmlns:p14="http://schemas.microsoft.com/office/powerpoint/2010/main" val="274340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63" y="6732588"/>
            <a:ext cx="13028612" cy="20812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263" y="4440238"/>
            <a:ext cx="13028612" cy="22923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win10\Documents\Floret Center\Presenation Im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0" y="-38100"/>
            <a:ext cx="15356720" cy="10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0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444750"/>
            <a:ext cx="6821487" cy="691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650" y="2444750"/>
            <a:ext cx="6821488" cy="691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0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344738"/>
            <a:ext cx="6772275" cy="977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3322638"/>
            <a:ext cx="6772275" cy="6037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86688" y="2344738"/>
            <a:ext cx="6775450" cy="977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86688" y="3322638"/>
            <a:ext cx="6775450" cy="6037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60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417513"/>
            <a:ext cx="5043487" cy="1774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813" y="417513"/>
            <a:ext cx="8569325" cy="8942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6763" y="2192338"/>
            <a:ext cx="5043487" cy="7167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1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138" y="7334250"/>
            <a:ext cx="9196387" cy="8651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5138" y="936625"/>
            <a:ext cx="9196387" cy="6286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5138" y="8199438"/>
            <a:ext cx="9196387" cy="1230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5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14088" y="419100"/>
            <a:ext cx="3448050" cy="894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419100"/>
            <a:ext cx="10194925" cy="894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419100"/>
            <a:ext cx="13795375" cy="174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444750"/>
            <a:ext cx="13795375" cy="691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9710738"/>
            <a:ext cx="3576637" cy="55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D561-3EE4-478A-A14C-3DC00D2E4A1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7163" y="9710738"/>
            <a:ext cx="4854575" cy="55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5500" y="9710738"/>
            <a:ext cx="3576638" cy="55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02C1-286F-48CF-A794-CD44A3FE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etcenter.org/" TargetMode="External"/><Relationship Id="rId2" Type="http://schemas.openxmlformats.org/officeDocument/2006/relationships/hyperlink" Target="mailto:info@floretcenter.or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53550"/>
            <a:ext cx="4624387" cy="868362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February</a:t>
            </a:r>
            <a:r>
              <a:rPr lang="en-US" cap="none" dirty="0" smtClean="0"/>
              <a:t>, 2026</a:t>
            </a:r>
            <a:endParaRPr lang="en-US" cap="none" dirty="0"/>
          </a:p>
        </p:txBody>
      </p:sp>
      <p:pic>
        <p:nvPicPr>
          <p:cNvPr id="5122" name="Picture 2" descr="https://floretcenter.org/wp-content/uploads/2024/06/cropped-floret-logo-1-145x1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49" y="1"/>
            <a:ext cx="3719537" cy="31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5050" y="3333750"/>
            <a:ext cx="10266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Global Estimates of Tuberculosis Incidence During Pregnancy and Postpartum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6849" y="4857750"/>
            <a:ext cx="11104211" cy="18011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Reviewer: Amin Muhammed Badawi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Authored by: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err="1">
                <a:solidFill>
                  <a:schemeClr val="tx1"/>
                </a:solidFill>
              </a:rPr>
              <a:t>Mafirakureva</a:t>
            </a:r>
            <a:r>
              <a:rPr lang="en-US" sz="2800" b="1" dirty="0">
                <a:solidFill>
                  <a:schemeClr val="tx1"/>
                </a:solidFill>
              </a:rPr>
              <a:t>, N., </a:t>
            </a:r>
            <a:r>
              <a:rPr lang="en-US" sz="2800" b="1" dirty="0" err="1">
                <a:solidFill>
                  <a:schemeClr val="tx1"/>
                </a:solidFill>
              </a:rPr>
              <a:t>Cartledge</a:t>
            </a:r>
            <a:r>
              <a:rPr lang="en-US" sz="2800" b="1" dirty="0">
                <a:solidFill>
                  <a:schemeClr val="tx1"/>
                </a:solidFill>
              </a:rPr>
              <a:t>, A., Bradshaw, I. et al. (</a:t>
            </a:r>
            <a:r>
              <a:rPr lang="en-US" sz="2800" b="1" dirty="0" smtClean="0">
                <a:solidFill>
                  <a:schemeClr val="tx1"/>
                </a:solidFill>
              </a:rPr>
              <a:t>2025)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68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9100"/>
            <a:ext cx="14562138" cy="1543050"/>
          </a:xfrm>
        </p:spPr>
        <p:txBody>
          <a:bodyPr>
            <a:normAutofit/>
          </a:bodyPr>
          <a:lstStyle/>
          <a:p>
            <a:r>
              <a:rPr lang="en-US" dirty="0"/>
              <a:t>Strengths and Limitations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4" y="2266950"/>
            <a:ext cx="13795375" cy="7467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u="sng" dirty="0"/>
              <a:t>Strengths: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First </a:t>
            </a:r>
            <a:r>
              <a:rPr lang="en-US" dirty="0"/>
              <a:t>updated estimate in a decade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Includes </a:t>
            </a:r>
            <a:r>
              <a:rPr lang="en-US" dirty="0"/>
              <a:t>postpartum period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HIV-stratified </a:t>
            </a:r>
            <a:r>
              <a:rPr lang="en-US" dirty="0"/>
              <a:t>modelling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u="sng" dirty="0" smtClean="0"/>
              <a:t>Limitations</a:t>
            </a:r>
            <a:r>
              <a:rPr lang="en-US" b="1" u="sng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Limited </a:t>
            </a:r>
            <a:r>
              <a:rPr lang="en-US" dirty="0"/>
              <a:t>number of IRR studies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European-dominated </a:t>
            </a:r>
            <a:r>
              <a:rPr lang="en-US" dirty="0"/>
              <a:t>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Uniform </a:t>
            </a:r>
            <a:r>
              <a:rPr lang="en-US" dirty="0"/>
              <a:t>IRR assumption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9100"/>
            <a:ext cx="14562138" cy="1543050"/>
          </a:xfrm>
        </p:spPr>
        <p:txBody>
          <a:bodyPr>
            <a:normAutofit/>
          </a:bodyPr>
          <a:lstStyle/>
          <a:p>
            <a:r>
              <a:rPr lang="en-US" dirty="0" smtClean="0"/>
              <a:t>SUMMARY &amp; CONCLUSION</a:t>
            </a:r>
            <a:endParaRPr lang="en-US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8945" y="2495550"/>
            <a:ext cx="13684250" cy="775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study demonstrates that:</a:t>
            </a:r>
          </a:p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burden during pregnancy and postpartum is substantial</a:t>
            </a:r>
          </a:p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Postpartum risk, particularly among women living with HIV, is markedly elevated</a:t>
            </a:r>
          </a:p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300,000 global TB cases annually occur in association with pregnancy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findings underscore the necessity of integrating TB screening into maternal health services and improving postpartum surveillance.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to address this intersection risks undermining both TB control and maternal health progress.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Thank </a:t>
            </a:r>
            <a:r>
              <a:rPr lang="en-US" dirty="0"/>
              <a:t>you.</a:t>
            </a:r>
          </a:p>
          <a:p>
            <a:pPr>
              <a:lnSpc>
                <a:spcPct val="20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510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682989" y="2114550"/>
            <a:ext cx="13219239" cy="6740188"/>
            <a:chOff x="0" y="0"/>
            <a:chExt cx="1446342" cy="977268"/>
          </a:xfrm>
        </p:grpSpPr>
        <p:sp>
          <p:nvSpPr>
            <p:cNvPr id="5" name="Freeform 11"/>
            <p:cNvSpPr/>
            <p:nvPr/>
          </p:nvSpPr>
          <p:spPr>
            <a:xfrm>
              <a:off x="0" y="0"/>
              <a:ext cx="1446342" cy="977268"/>
            </a:xfrm>
            <a:custGeom>
              <a:avLst/>
              <a:gdLst/>
              <a:ahLst/>
              <a:cxnLst/>
              <a:rect l="l" t="t" r="r" b="b"/>
              <a:pathLst>
                <a:path w="1446342" h="977268">
                  <a:moveTo>
                    <a:pt x="723171" y="0"/>
                  </a:moveTo>
                  <a:lnTo>
                    <a:pt x="1446342" y="488634"/>
                  </a:lnTo>
                  <a:lnTo>
                    <a:pt x="723171" y="977268"/>
                  </a:lnTo>
                  <a:lnTo>
                    <a:pt x="0" y="488634"/>
                  </a:lnTo>
                  <a:lnTo>
                    <a:pt x="723171" y="0"/>
                  </a:ln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id="6" name="TextBox 12"/>
            <p:cNvSpPr txBox="1"/>
            <p:nvPr/>
          </p:nvSpPr>
          <p:spPr>
            <a:xfrm>
              <a:off x="248590" y="139393"/>
              <a:ext cx="949162" cy="669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1187450" y="5209729"/>
            <a:ext cx="12210319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Floret Center for Advanced Genomics and Bioinformatics Research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📍 Lagos, Nigeria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📧 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2"/>
              </a:rPr>
              <a:t>info@floretcenter.org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🌐 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3"/>
              </a:rPr>
              <a:t>www.floretcenter.org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651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win10\Downloads\Untitled design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993"/>
            <a:ext cx="15328900" cy="86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4050" y="2126142"/>
            <a:ext cx="14173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caused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approximately 1.25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 deaths globally in 2023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Incidence peaks in women aged 15–49 years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Pregnancy involves immunological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Pregnancy status rarely captured in TB registers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No updated global estimate including postpartum or HIV stratification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003366"/>
                </a:solidFill>
              </a:defRPr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5"/>
          <p:cNvGrpSpPr/>
          <p:nvPr/>
        </p:nvGrpSpPr>
        <p:grpSpPr>
          <a:xfrm>
            <a:off x="-36000" y="501310"/>
            <a:ext cx="14634650" cy="1156040"/>
            <a:chOff x="0" y="0"/>
            <a:chExt cx="2012681" cy="298978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2012681" cy="298978"/>
            </a:xfrm>
            <a:custGeom>
              <a:avLst/>
              <a:gdLst/>
              <a:ahLst/>
              <a:cxnLst/>
              <a:rect l="l" t="t" r="r" b="b"/>
              <a:pathLst>
                <a:path w="2012681" h="298978">
                  <a:moveTo>
                    <a:pt x="0" y="0"/>
                  </a:moveTo>
                  <a:lnTo>
                    <a:pt x="2012681" y="0"/>
                  </a:lnTo>
                  <a:lnTo>
                    <a:pt x="2012681" y="298978"/>
                  </a:lnTo>
                  <a:lnTo>
                    <a:pt x="0" y="298978"/>
                  </a:lnTo>
                  <a:close/>
                </a:path>
              </a:pathLst>
            </a:custGeom>
            <a:solidFill>
              <a:srgbClr val="5FB0DC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0" y="-47625"/>
              <a:ext cx="2012681" cy="346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8"/>
          <p:cNvSpPr txBox="1"/>
          <p:nvPr/>
        </p:nvSpPr>
        <p:spPr>
          <a:xfrm>
            <a:off x="78300" y="684995"/>
            <a:ext cx="14520350" cy="706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 dirty="0" smtClean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BACKGROUND</a:t>
            </a:r>
            <a:endParaRPr lang="en-US" sz="41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5987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OBJECTIVES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77850" y="2724150"/>
            <a:ext cx="12573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 IRRs during pregnancy and postpartum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Quantify global TB incidence rate ratio of TB during pregnancy and postpartum relative to non-pregnant periods.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Stratify by age and HIV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01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DESIGN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1650" y="1962150"/>
            <a:ext cx="14598650" cy="78295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1: Rapid Review + Meta-analysis</a:t>
            </a:r>
          </a:p>
          <a:p>
            <a:pPr>
              <a:lnSpc>
                <a:spcPct val="150000"/>
              </a:lnSpc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Medline &amp; EMBASE search</a:t>
            </a:r>
          </a:p>
          <a:p>
            <a:pPr>
              <a:lnSpc>
                <a:spcPct val="150000"/>
              </a:lnSpc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Observational studies with comparators</a:t>
            </a:r>
          </a:p>
          <a:p>
            <a:pPr>
              <a:lnSpc>
                <a:spcPct val="150000"/>
              </a:lnSpc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 quality assessment tool</a:t>
            </a:r>
          </a:p>
          <a:p>
            <a:pPr>
              <a:lnSpc>
                <a:spcPct val="150000"/>
              </a:lnSpc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Inverse-variance pooled IRRs</a:t>
            </a:r>
          </a:p>
          <a:p>
            <a:pPr>
              <a:lnSpc>
                <a:spcPct val="150000"/>
              </a:lnSpc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2: Mathematical Modelling</a:t>
            </a:r>
          </a:p>
          <a:p>
            <a:pPr>
              <a:lnSpc>
                <a:spcPct val="150000"/>
              </a:lnSpc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TB data (2023)</a:t>
            </a:r>
          </a:p>
          <a:p>
            <a:pPr>
              <a:lnSpc>
                <a:spcPct val="150000"/>
              </a:lnSpc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fertility data</a:t>
            </a:r>
          </a:p>
          <a:p>
            <a:pPr>
              <a:lnSpc>
                <a:spcPct val="150000"/>
              </a:lnSpc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UNAIDS HIV prevalence data</a:t>
            </a:r>
          </a:p>
        </p:txBody>
      </p:sp>
    </p:spTree>
    <p:extLst>
      <p:ext uri="{BB962C8B-B14F-4D97-AF65-F5344CB8AC3E}">
        <p14:creationId xmlns:p14="http://schemas.microsoft.com/office/powerpoint/2010/main" val="221754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MODELLING FRAMEWORK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1650" y="2266950"/>
            <a:ext cx="13379450" cy="7067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b="1" dirty="0" smtClean="0"/>
              <a:t> </a:t>
            </a:r>
            <a:r>
              <a:rPr b="1" dirty="0"/>
              <a:t>Baseline TB incidence in women 15–49</a:t>
            </a:r>
          </a:p>
          <a:p>
            <a:pPr>
              <a:lnSpc>
                <a:spcPct val="150000"/>
              </a:lnSpc>
            </a:pPr>
            <a:r>
              <a:rPr b="1" dirty="0" smtClean="0"/>
              <a:t> </a:t>
            </a:r>
            <a:r>
              <a:rPr b="1" dirty="0"/>
              <a:t>Disaggregation by HIV status</a:t>
            </a:r>
          </a:p>
          <a:p>
            <a:pPr>
              <a:lnSpc>
                <a:spcPct val="150000"/>
              </a:lnSpc>
            </a:pPr>
            <a:r>
              <a:rPr b="1" dirty="0" smtClean="0"/>
              <a:t>Pregnancy </a:t>
            </a:r>
            <a:r>
              <a:rPr b="1" dirty="0"/>
              <a:t>duration: 9 months</a:t>
            </a:r>
          </a:p>
          <a:p>
            <a:pPr>
              <a:lnSpc>
                <a:spcPct val="150000"/>
              </a:lnSpc>
            </a:pPr>
            <a:r>
              <a:rPr b="1" dirty="0" smtClean="0"/>
              <a:t>Postpartum </a:t>
            </a:r>
            <a:r>
              <a:rPr b="1" dirty="0"/>
              <a:t>duration: 3 months</a:t>
            </a:r>
          </a:p>
          <a:p>
            <a:pPr>
              <a:lnSpc>
                <a:spcPct val="150000"/>
              </a:lnSpc>
            </a:pPr>
            <a:r>
              <a:rPr b="1" dirty="0" smtClean="0"/>
              <a:t>Apply </a:t>
            </a:r>
            <a:r>
              <a:rPr b="1" dirty="0"/>
              <a:t>IRRs to adjusted </a:t>
            </a:r>
            <a:r>
              <a:rPr b="1" dirty="0" smtClean="0"/>
              <a:t>baseline</a:t>
            </a:r>
            <a:endParaRPr b="1" dirty="0"/>
          </a:p>
          <a:p>
            <a:pPr>
              <a:lnSpc>
                <a:spcPct val="150000"/>
              </a:lnSpc>
            </a:pPr>
            <a:r>
              <a:rPr b="1" dirty="0" smtClean="0"/>
              <a:t>Assumed </a:t>
            </a:r>
            <a:r>
              <a:rPr b="1" dirty="0"/>
              <a:t>constant IRRs across regions</a:t>
            </a:r>
          </a:p>
        </p:txBody>
      </p:sp>
    </p:spTree>
    <p:extLst>
      <p:ext uri="{BB962C8B-B14F-4D97-AF65-F5344CB8AC3E}">
        <p14:creationId xmlns:p14="http://schemas.microsoft.com/office/powerpoint/2010/main" val="76625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14562138" cy="1543050"/>
          </a:xfrm>
        </p:spPr>
        <p:txBody>
          <a:bodyPr>
            <a:normAutofit/>
          </a:bodyPr>
          <a:lstStyle/>
          <a:p>
            <a:r>
              <a:rPr lang="en-US" dirty="0" smtClean="0"/>
              <a:t>RESULTS: REALTIVE RISK</a:t>
            </a:r>
            <a:endParaRPr lang="en-US" sz="31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7850" y="2571750"/>
            <a:ext cx="13792200" cy="70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u="sng" dirty="0" smtClean="0"/>
              <a:t>HIV-Negative Women: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Pregnancy IRR: 1.34 (1.10–1.54)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Postpartum IRR: 1.91 (1.53–2.39)</a:t>
            </a:r>
          </a:p>
          <a:p>
            <a:pPr>
              <a:lnSpc>
                <a:spcPct val="150000"/>
              </a:lnSpc>
            </a:pPr>
            <a:endParaRPr lang="en-US" b="1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u="sng" dirty="0" smtClean="0"/>
              <a:t>Women Living with HIV: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Pregnancy IRR: 5.73 (2.64–10.94)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Postpartum IRR: 3.58 (0.85–9.63)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6350" y="211455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Rate Ratios (IRRs)</a:t>
            </a:r>
          </a:p>
        </p:txBody>
      </p:sp>
      <p:pic>
        <p:nvPicPr>
          <p:cNvPr id="7" name="Picture 6" descr="irr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50" y="2623126"/>
            <a:ext cx="7373700" cy="3453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50" y="6128328"/>
            <a:ext cx="8379341" cy="39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4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7850" y="2571750"/>
            <a:ext cx="13792200" cy="70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14065250" cy="1611312"/>
          </a:xfrm>
          <a:prstGeom prst="rect">
            <a:avLst/>
          </a:prstGeom>
          <a:solidFill>
            <a:srgbClr val="5FB0DC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Results: Global Burden Estimates (2023)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3050" y="2145196"/>
            <a:ext cx="13227050" cy="8362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Person-Time at Risk:</a:t>
            </a:r>
          </a:p>
          <a:p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Pregnancy: 101 million person-years</a:t>
            </a:r>
          </a:p>
          <a:p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Postpartum: 33 million person-years</a:t>
            </a:r>
          </a:p>
          <a:p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Incident Cases:</a:t>
            </a:r>
          </a:p>
          <a:p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Pregnancy: 239,300 (216,100–262,100)</a:t>
            </a:r>
          </a:p>
          <a:p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Postpartum: 97,600 (90,000–105,200)</a:t>
            </a:r>
          </a:p>
          <a:p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≈ 336,900 cases annually</a:t>
            </a:r>
          </a:p>
        </p:txBody>
      </p:sp>
      <p:pic>
        <p:nvPicPr>
          <p:cNvPr id="9" name="Picture 8" descr="cases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0" y="1870213"/>
            <a:ext cx="8229600" cy="4220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1509"/>
            <a:ext cx="15328899" cy="46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28437" y="285750"/>
            <a:ext cx="14674850" cy="1143000"/>
          </a:xfrm>
          <a:prstGeom prst="rect">
            <a:avLst/>
          </a:prstGeom>
          <a:solidFill>
            <a:srgbClr val="5FB0D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Results: Regional Distribution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0650" y="1422952"/>
            <a:ext cx="10210800" cy="4495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dirty="0"/>
              <a:t>Highest burden regions:</a:t>
            </a:r>
          </a:p>
          <a:p>
            <a:pPr>
              <a:lnSpc>
                <a:spcPct val="150000"/>
              </a:lnSpc>
            </a:pPr>
            <a:r>
              <a:rPr dirty="0" smtClean="0"/>
              <a:t>Southeast </a:t>
            </a:r>
            <a:r>
              <a:rPr dirty="0"/>
              <a:t>Asia: 115,900 (pregnancy), 51,800 (postpartum)</a:t>
            </a:r>
          </a:p>
          <a:p>
            <a:pPr>
              <a:lnSpc>
                <a:spcPct val="150000"/>
              </a:lnSpc>
            </a:pPr>
            <a:r>
              <a:rPr dirty="0" smtClean="0"/>
              <a:t>Africa</a:t>
            </a:r>
            <a:r>
              <a:rPr dirty="0"/>
              <a:t>: 115,500 (pregnancy), 42,700 (postpartum</a:t>
            </a:r>
            <a:r>
              <a:rPr dirty="0" smtClean="0"/>
              <a:t>)</a:t>
            </a:r>
            <a:endParaRPr dirty="0"/>
          </a:p>
          <a:p>
            <a:pPr>
              <a:lnSpc>
                <a:spcPct val="150000"/>
              </a:lnSpc>
            </a:pPr>
            <a:r>
              <a:rPr dirty="0"/>
              <a:t>Most affected age group: 25–34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4933950"/>
            <a:ext cx="15041455" cy="53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28437" y="285750"/>
            <a:ext cx="14674850" cy="1143000"/>
          </a:xfrm>
          <a:prstGeom prst="rect">
            <a:avLst/>
          </a:prstGeom>
          <a:solidFill>
            <a:srgbClr val="5FB0D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Results: HIV CONTRIBUTION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9250" y="2419350"/>
            <a:ext cx="13563600" cy="701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 smtClean="0"/>
              <a:t>21</a:t>
            </a:r>
            <a:r>
              <a:rPr dirty="0"/>
              <a:t>% of pregnancy TB cases </a:t>
            </a:r>
            <a:r>
              <a:rPr dirty="0" err="1"/>
              <a:t>coinfected</a:t>
            </a:r>
            <a:r>
              <a:rPr dirty="0"/>
              <a:t> with HIV</a:t>
            </a:r>
          </a:p>
          <a:p>
            <a:pPr>
              <a:lnSpc>
                <a:spcPct val="150000"/>
              </a:lnSpc>
            </a:pPr>
            <a:r>
              <a:rPr dirty="0" smtClean="0"/>
              <a:t>11% </a:t>
            </a:r>
            <a:r>
              <a:rPr dirty="0"/>
              <a:t>of postpartum TB cases </a:t>
            </a:r>
            <a:r>
              <a:rPr dirty="0" err="1"/>
              <a:t>coinfected</a:t>
            </a:r>
            <a:r>
              <a:rPr dirty="0"/>
              <a:t> with HIV</a:t>
            </a:r>
          </a:p>
          <a:p>
            <a:pPr>
              <a:lnSpc>
                <a:spcPct val="150000"/>
              </a:lnSpc>
            </a:pPr>
            <a:r>
              <a:rPr dirty="0" smtClean="0"/>
              <a:t>~</a:t>
            </a:r>
            <a:r>
              <a:rPr dirty="0"/>
              <a:t>36% in African region among </a:t>
            </a:r>
            <a:r>
              <a:rPr lang="en-US" dirty="0" err="1"/>
              <a:t>w</a:t>
            </a:r>
            <a:r>
              <a:rPr dirty="0" err="1" smtClean="0"/>
              <a:t>LHIV</a:t>
            </a:r>
            <a:endParaRPr dirty="0"/>
          </a:p>
          <a:p>
            <a:pPr>
              <a:lnSpc>
                <a:spcPct val="150000"/>
              </a:lnSpc>
            </a:pPr>
            <a:r>
              <a:rPr dirty="0"/>
              <a:t>HIV acts as a major risk amplifier</a:t>
            </a:r>
          </a:p>
        </p:txBody>
      </p:sp>
    </p:spTree>
    <p:extLst>
      <p:ext uri="{BB962C8B-B14F-4D97-AF65-F5344CB8AC3E}">
        <p14:creationId xmlns:p14="http://schemas.microsoft.com/office/powerpoint/2010/main" val="25438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490</Words>
  <Application>Microsoft Office PowerPoint</Application>
  <PresentationFormat>Custom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Wingdings</vt:lpstr>
      <vt:lpstr>Canva Sans</vt:lpstr>
      <vt:lpstr>Canva Sans Bold</vt:lpstr>
      <vt:lpstr>Office Theme</vt:lpstr>
      <vt:lpstr>Custom Design</vt:lpstr>
      <vt:lpstr>February, 2026</vt:lpstr>
      <vt:lpstr>PowerPoint Presentation</vt:lpstr>
      <vt:lpstr>STUDY OBJECTIVES</vt:lpstr>
      <vt:lpstr>STUDY DESIGN</vt:lpstr>
      <vt:lpstr>MODELLING FRAMEWORK</vt:lpstr>
      <vt:lpstr>RESULTS: REALTIVE RISK</vt:lpstr>
      <vt:lpstr>PowerPoint Presentation</vt:lpstr>
      <vt:lpstr>PowerPoint Presentation</vt:lpstr>
      <vt:lpstr>PowerPoint Presentation</vt:lpstr>
      <vt:lpstr>Strengths and Limitations</vt:lpstr>
      <vt:lpstr>SUMMARY &amp;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Floret Center _Portfolio Snapshot</dc:title>
  <dc:creator>win10</dc:creator>
  <cp:lastModifiedBy>Badawi</cp:lastModifiedBy>
  <cp:revision>75</cp:revision>
  <dcterms:created xsi:type="dcterms:W3CDTF">2006-08-16T00:00:00Z</dcterms:created>
  <dcterms:modified xsi:type="dcterms:W3CDTF">2026-02-26T17:35:09Z</dcterms:modified>
  <dc:identifier>DAGw_ZsUZ3w</dc:identifier>
</cp:coreProperties>
</file>